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 id="2147484641" r:id="rId17"/>
  </p:sldMasterIdLst>
  <p:notesMasterIdLst>
    <p:notesMasterId r:id="rId43"/>
  </p:notesMasterIdLst>
  <p:handoutMasterIdLst>
    <p:handoutMasterId r:id="rId44"/>
  </p:handoutMasterIdLst>
  <p:sldIdLst>
    <p:sldId id="257" r:id="rId18"/>
    <p:sldId id="436" r:id="rId19"/>
    <p:sldId id="437" r:id="rId20"/>
    <p:sldId id="454" r:id="rId21"/>
    <p:sldId id="434" r:id="rId22"/>
    <p:sldId id="435" r:id="rId23"/>
    <p:sldId id="438" r:id="rId24"/>
    <p:sldId id="440" r:id="rId25"/>
    <p:sldId id="453" r:id="rId26"/>
    <p:sldId id="439" r:id="rId27"/>
    <p:sldId id="441" r:id="rId28"/>
    <p:sldId id="442" r:id="rId29"/>
    <p:sldId id="443" r:id="rId30"/>
    <p:sldId id="444" r:id="rId31"/>
    <p:sldId id="445" r:id="rId32"/>
    <p:sldId id="446" r:id="rId33"/>
    <p:sldId id="447" r:id="rId34"/>
    <p:sldId id="448" r:id="rId35"/>
    <p:sldId id="451" r:id="rId36"/>
    <p:sldId id="449" r:id="rId37"/>
    <p:sldId id="450" r:id="rId38"/>
    <p:sldId id="455" r:id="rId39"/>
    <p:sldId id="457" r:id="rId40"/>
    <p:sldId id="456" r:id="rId41"/>
    <p:sldId id="452" r:id="rId42"/>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92876" autoAdjust="0"/>
  </p:normalViewPr>
  <p:slideViewPr>
    <p:cSldViewPr>
      <p:cViewPr varScale="1">
        <p:scale>
          <a:sx n="72" d="100"/>
          <a:sy n="72" d="100"/>
        </p:scale>
        <p:origin x="344" y="4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2/23/2017 20:13</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2/23/2017 20:13</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2/23/2017 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support is built in to Visual Studio, so it works with ASP.NET 4.x</a:t>
            </a:r>
            <a:r>
              <a:rPr lang="en-US" baseline="0" dirty="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153364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http://bower.io/stats/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650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93884575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5359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0532780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06340249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91105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3698916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7623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9353684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30770839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80" dirty="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8861667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42529650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32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3829816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84665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95670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0951559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68380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425788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Text Placeholder 9"/>
          <p:cNvSpPr>
            <a:spLocks noGrp="1"/>
          </p:cNvSpPr>
          <p:nvPr>
            <p:ph type="body" sz="quarter" idx="16"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67494646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394429299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368643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image" Target="../media/image38.emf"/><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3.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38.emf"/><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14.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98640613"/>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Lst>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595871602"/>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mp"/><Relationship Id="rId1" Type="http://schemas.openxmlformats.org/officeDocument/2006/relationships/slideLayout" Target="../slideLayouts/slideLayout2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3.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3.xml"/></Relationships>
</file>

<file path=ppt/slides/_rels/slide1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81.xml"/></Relationships>
</file>

<file path=ppt/slides/_rels/slide17.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81.xml"/></Relationships>
</file>

<file path=ppt/slides/_rels/slide18.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xml"/><Relationship Id="rId1" Type="http://schemas.openxmlformats.org/officeDocument/2006/relationships/slideLayout" Target="../slideLayouts/slideLayout281.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83.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mniSharp/generator-aspnet" TargetMode="External"/><Relationship Id="rId2" Type="http://schemas.openxmlformats.org/officeDocument/2006/relationships/image" Target="../media/image64.tmp"/><Relationship Id="rId1" Type="http://schemas.openxmlformats.org/officeDocument/2006/relationships/slideLayout" Target="../slideLayouts/slideLayout7.xml"/><Relationship Id="rId4" Type="http://schemas.openxmlformats.org/officeDocument/2006/relationships/hyperlink" Target="https://github.com/OmniSharp/generator-aspnet/wiki/how-to-try-local-chang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83.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3.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Single Page Applications</a:t>
            </a:r>
            <a:br>
              <a:rPr lang="en-US" dirty="0"/>
            </a:br>
            <a:r>
              <a:rPr lang="en-US" dirty="0"/>
              <a:t>with ASP.NET Core</a:t>
            </a:r>
            <a:endParaRPr lang="en-US" sz="3600" dirty="0"/>
          </a:p>
        </p:txBody>
      </p:sp>
      <p:sp>
        <p:nvSpPr>
          <p:cNvPr id="3" name="Text Placeholder 2"/>
          <p:cNvSpPr>
            <a:spLocks noGrp="1"/>
          </p:cNvSpPr>
          <p:nvPr>
            <p:ph type="body" sz="quarter" idx="12"/>
          </p:nvPr>
        </p:nvSpPr>
        <p:spPr/>
        <p:txBody>
          <a:bodyPr/>
          <a:lstStyle/>
          <a:p>
            <a:r>
              <a:rPr lang="en-US" sz="2400" dirty="0"/>
              <a:t>Jeffrey T. Fritz</a:t>
            </a:r>
          </a:p>
          <a:p>
            <a:r>
              <a:rPr lang="en-US" sz="2400" dirty="0"/>
              <a:t>Sr. Program Manager</a:t>
            </a:r>
          </a:p>
          <a:p>
            <a:r>
              <a:rPr lang="en-US" sz="2400" dirty="0"/>
              <a:t>@</a:t>
            </a:r>
            <a:r>
              <a:rPr lang="en-US" sz="2400" dirty="0" err="1"/>
              <a:t>csharpfritz</a:t>
            </a:r>
            <a:endParaRPr lang="en-US" sz="2400" dirty="0"/>
          </a:p>
          <a:p>
            <a:r>
              <a:rPr lang="en-US" sz="2400"/>
              <a:t>jefritz@microsoft.com</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15" y="686208"/>
            <a:ext cx="4213985"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Bindings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Automatic UI refresh</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Dependency Tracking</a:t>
            </a:r>
          </a:p>
          <a:p>
            <a:pPr defTabSz="932290" fontAlgn="base">
              <a:lnSpc>
                <a:spcPct val="150000"/>
              </a:lnSpc>
              <a:spcBef>
                <a:spcPct val="0"/>
              </a:spcBef>
              <a:spcAft>
                <a:spcPct val="0"/>
              </a:spcAft>
            </a:pPr>
            <a:r>
              <a:rPr lang="en-US" sz="3264" kern="0" dirty="0" err="1">
                <a:gradFill>
                  <a:gsLst>
                    <a:gs pos="0">
                      <a:srgbClr val="FFFFFF"/>
                    </a:gs>
                    <a:gs pos="100000">
                      <a:srgbClr val="FFFFFF"/>
                    </a:gs>
                  </a:gsLst>
                  <a:lin ang="5400000" scaled="0"/>
                </a:gradFill>
              </a:rPr>
              <a:t>Templating</a:t>
            </a:r>
            <a:endParaRPr lang="en-US" sz="3264"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82143" y="539855"/>
            <a:ext cx="11299720" cy="1351952"/>
          </a:xfrm>
        </p:spPr>
        <p:txBody>
          <a:bodyPr/>
          <a:lstStyle/>
          <a:p>
            <a:r>
              <a:rPr lang="en-US" dirty="0"/>
              <a:t>Knockout.js</a:t>
            </a:r>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000" y="-1"/>
            <a:ext cx="8092975" cy="707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1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7014" y="686208"/>
            <a:ext cx="4723624"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Ember is a framework</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Convention over </a:t>
            </a:r>
            <a:r>
              <a:rPr lang="en-US" sz="3264" kern="0" dirty="0" err="1">
                <a:gradFill>
                  <a:gsLst>
                    <a:gs pos="0">
                      <a:srgbClr val="FFFFFF"/>
                    </a:gs>
                    <a:gs pos="100000">
                      <a:srgbClr val="FFFFFF"/>
                    </a:gs>
                  </a:gsLst>
                  <a:lin ang="5400000" scaled="0"/>
                </a:gradFill>
              </a:rPr>
              <a:t>config</a:t>
            </a:r>
            <a:endParaRPr lang="en-US" sz="3264" kern="0" dirty="0">
              <a:gradFill>
                <a:gsLst>
                  <a:gs pos="0">
                    <a:srgbClr val="FFFFFF"/>
                  </a:gs>
                  <a:gs pos="100000">
                    <a:srgbClr val="FFFFFF"/>
                  </a:gs>
                </a:gsLst>
                <a:lin ang="5400000" scaled="0"/>
              </a:gradFill>
            </a:endParaRP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URLs are important</a:t>
            </a:r>
          </a:p>
        </p:txBody>
      </p:sp>
      <p:sp>
        <p:nvSpPr>
          <p:cNvPr id="2" name="Title 1"/>
          <p:cNvSpPr>
            <a:spLocks noGrp="1"/>
          </p:cNvSpPr>
          <p:nvPr>
            <p:ph type="title" idx="4294967295"/>
          </p:nvPr>
        </p:nvSpPr>
        <p:spPr>
          <a:xfrm>
            <a:off x="282143" y="539855"/>
            <a:ext cx="11299720" cy="1351952"/>
          </a:xfrm>
        </p:spPr>
        <p:txBody>
          <a:bodyPr/>
          <a:lstStyle/>
          <a:p>
            <a:r>
              <a:rPr lang="en-US" dirty="0"/>
              <a:t>Ember.js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749" y="539855"/>
            <a:ext cx="7325844" cy="48288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158" y="3663155"/>
            <a:ext cx="3147536" cy="2992102"/>
          </a:xfrm>
          <a:prstGeom prst="rect">
            <a:avLst/>
          </a:prstGeom>
        </p:spPr>
      </p:pic>
    </p:spTree>
    <p:extLst>
      <p:ext uri="{BB962C8B-B14F-4D97-AF65-F5344CB8AC3E}">
        <p14:creationId xmlns:p14="http://schemas.microsoft.com/office/powerpoint/2010/main" val="317484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JavaScript Tools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16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Grunt / Gulp Overview</a:t>
            </a:r>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Front-end task runners</a:t>
            </a:r>
          </a:p>
          <a:p>
            <a:pPr lvl="1"/>
            <a:r>
              <a:rPr lang="en-US" sz="3264" dirty="0"/>
              <a:t>Bundle and minify CSS / JS</a:t>
            </a:r>
          </a:p>
          <a:p>
            <a:pPr lvl="1"/>
            <a:r>
              <a:rPr lang="en-US" sz="3264" dirty="0"/>
              <a:t>Run </a:t>
            </a:r>
            <a:r>
              <a:rPr lang="en-US" sz="3264" dirty="0" err="1"/>
              <a:t>transpilers</a:t>
            </a:r>
            <a:r>
              <a:rPr lang="en-US" sz="3264" dirty="0"/>
              <a:t> (JSX / LESS / Sass / </a:t>
            </a:r>
            <a:r>
              <a:rPr lang="en-US" sz="3264" dirty="0" err="1"/>
              <a:t>Coffeescript</a:t>
            </a:r>
            <a:r>
              <a:rPr lang="en-US" sz="3264" dirty="0"/>
              <a:t> / etc.)</a:t>
            </a:r>
          </a:p>
          <a:p>
            <a:pPr lvl="1"/>
            <a:r>
              <a:rPr lang="en-US" sz="3264" dirty="0"/>
              <a:t>Copy files (e.g. from </a:t>
            </a:r>
            <a:r>
              <a:rPr lang="en-US" sz="3264" dirty="0" err="1"/>
              <a:t>bower_components</a:t>
            </a:r>
            <a:r>
              <a:rPr lang="en-US" sz="3264" dirty="0"/>
              <a:t> to </a:t>
            </a:r>
            <a:r>
              <a:rPr lang="en-US" sz="3264" dirty="0" err="1"/>
              <a:t>wwwroot</a:t>
            </a:r>
            <a:r>
              <a:rPr lang="en-US" sz="3264" dirty="0"/>
              <a:t>)</a:t>
            </a:r>
          </a:p>
          <a:p>
            <a:pPr lvl="1"/>
            <a:r>
              <a:rPr lang="en-US" sz="3264" dirty="0"/>
              <a:t>Run tests (JS unit tests, browser automation tests)</a:t>
            </a:r>
          </a:p>
          <a:p>
            <a:r>
              <a:rPr lang="en-US" sz="3672" dirty="0"/>
              <a:t>Grunt and Gulp are both supported by Visual Studio</a:t>
            </a:r>
          </a:p>
        </p:txBody>
      </p:sp>
    </p:spTree>
    <p:extLst>
      <p:ext uri="{BB962C8B-B14F-4D97-AF65-F5344CB8AC3E}">
        <p14:creationId xmlns:p14="http://schemas.microsoft.com/office/powerpoint/2010/main" val="150751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3" y="686208"/>
            <a:ext cx="50516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282143" y="1745453"/>
            <a:ext cx="4770341" cy="5249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JavaScript Task Runner</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Automates </a:t>
            </a:r>
            <a:r>
              <a:rPr lang="en-US" sz="2856" dirty="0" err="1">
                <a:gradFill>
                  <a:gsLst>
                    <a:gs pos="0">
                      <a:srgbClr val="FFFFFF"/>
                    </a:gs>
                    <a:gs pos="100000">
                      <a:srgbClr val="FFFFFF"/>
                    </a:gs>
                  </a:gsLst>
                  <a:lin ang="5400000" scaled="0"/>
                </a:gradFill>
                <a:latin typeface="Segoe UI"/>
              </a:rPr>
              <a:t>minification</a:t>
            </a:r>
            <a:r>
              <a:rPr lang="en-US" sz="2856" dirty="0">
                <a:gradFill>
                  <a:gsLst>
                    <a:gs pos="0">
                      <a:srgbClr val="FFFFFF"/>
                    </a:gs>
                    <a:gs pos="100000">
                      <a:srgbClr val="FFFFFF"/>
                    </a:gs>
                  </a:gsLst>
                  <a:lin ang="5400000" scaled="0"/>
                </a:gradFill>
                <a:latin typeface="Segoe UI"/>
              </a:rPr>
              <a:t>, </a:t>
            </a:r>
            <a:r>
              <a:rPr lang="en-US" sz="2856" dirty="0">
                <a:solidFill>
                  <a:srgbClr val="FFFFFF"/>
                </a:solidFill>
                <a:latin typeface="Segoe UI"/>
              </a:rPr>
              <a:t>unit testing, compilation, etc.</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Configuration over code</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Common tasks already available as Grunt Plugins</a:t>
            </a:r>
          </a:p>
        </p:txBody>
      </p:sp>
      <p:sp>
        <p:nvSpPr>
          <p:cNvPr id="2" name="Title 1"/>
          <p:cNvSpPr>
            <a:spLocks noGrp="1"/>
          </p:cNvSpPr>
          <p:nvPr>
            <p:ph type="title" idx="4294967295"/>
          </p:nvPr>
        </p:nvSpPr>
        <p:spPr>
          <a:xfrm>
            <a:off x="282143" y="539855"/>
            <a:ext cx="11299720" cy="1351952"/>
          </a:xfrm>
        </p:spPr>
        <p:txBody>
          <a:bodyPr/>
          <a:lstStyle/>
          <a:p>
            <a:r>
              <a:rPr lang="en-US" dirty="0"/>
              <a:t>Grunt</a:t>
            </a:r>
          </a:p>
        </p:txBody>
      </p:sp>
      <p:sp>
        <p:nvSpPr>
          <p:cNvPr id="6" name="Rectangle 5"/>
          <p:cNvSpPr/>
          <p:nvPr/>
        </p:nvSpPr>
        <p:spPr>
          <a:xfrm>
            <a:off x="5052483" y="-1"/>
            <a:ext cx="7383110"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pic>
        <p:nvPicPr>
          <p:cNvPr id="5" name="Picture 4"/>
          <p:cNvPicPr>
            <a:picLocks noChangeAspect="1"/>
          </p:cNvPicPr>
          <p:nvPr/>
        </p:nvPicPr>
        <p:blipFill>
          <a:blip r:embed="rId2"/>
          <a:stretch>
            <a:fillRect/>
          </a:stretch>
        </p:blipFill>
        <p:spPr>
          <a:xfrm>
            <a:off x="5207611" y="171908"/>
            <a:ext cx="7124359" cy="6679982"/>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245" y="3621933"/>
            <a:ext cx="3497263" cy="411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1"/>
            <a:ext cx="7858048" cy="699452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4" name="Picture 3"/>
          <p:cNvPicPr>
            <a:picLocks noChangeAspect="1"/>
          </p:cNvPicPr>
          <p:nvPr/>
        </p:nvPicPr>
        <p:blipFill>
          <a:blip r:embed="rId2"/>
          <a:stretch>
            <a:fillRect/>
          </a:stretch>
        </p:blipFill>
        <p:spPr>
          <a:xfrm>
            <a:off x="156314" y="134269"/>
            <a:ext cx="7512636" cy="8807453"/>
          </a:xfrm>
          <a:prstGeom prst="rect">
            <a:avLst/>
          </a:prstGeom>
        </p:spPr>
      </p:pic>
      <p:sp>
        <p:nvSpPr>
          <p:cNvPr id="12" name="Rectangle 11"/>
          <p:cNvSpPr/>
          <p:nvPr/>
        </p:nvSpPr>
        <p:spPr>
          <a:xfrm>
            <a:off x="7858931" y="588031"/>
            <a:ext cx="4576662"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7858931" y="1573735"/>
            <a:ext cx="4576662"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Another JS Task Runner</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Code over </a:t>
            </a:r>
            <a:r>
              <a:rPr lang="en-US" sz="3264" dirty="0" err="1">
                <a:gradFill>
                  <a:gsLst>
                    <a:gs pos="0">
                      <a:srgbClr val="FFFFFF"/>
                    </a:gs>
                    <a:gs pos="100000">
                      <a:srgbClr val="FFFFFF"/>
                    </a:gs>
                  </a:gsLst>
                  <a:lin ang="5400000" scaled="0"/>
                </a:gradFill>
                <a:latin typeface="Segoe UI"/>
              </a:rPr>
              <a:t>config</a:t>
            </a:r>
            <a:endParaRPr lang="en-US" sz="3264" dirty="0">
              <a:gradFill>
                <a:gsLst>
                  <a:gs pos="0">
                    <a:srgbClr val="FFFFFF"/>
                  </a:gs>
                  <a:gs pos="100000">
                    <a:srgbClr val="FFFFFF"/>
                  </a:gs>
                </a:gsLst>
                <a:lin ang="5400000" scaled="0"/>
              </a:gradFill>
              <a:latin typeface="Segoe UI"/>
            </a:endParaRP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Streaming build system</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Tasks are executed in maximum concurrency</a:t>
            </a:r>
          </a:p>
        </p:txBody>
      </p:sp>
      <p:sp>
        <p:nvSpPr>
          <p:cNvPr id="2" name="Title 1"/>
          <p:cNvSpPr>
            <a:spLocks noGrp="1"/>
          </p:cNvSpPr>
          <p:nvPr>
            <p:ph type="title" idx="4294967295"/>
          </p:nvPr>
        </p:nvSpPr>
        <p:spPr>
          <a:xfrm>
            <a:off x="8068640" y="441678"/>
            <a:ext cx="4157241" cy="1351952"/>
          </a:xfrm>
        </p:spPr>
        <p:txBody>
          <a:bodyPr/>
          <a:lstStyle/>
          <a:p>
            <a:r>
              <a:rPr lang="en-US" dirty="0"/>
              <a:t>Gulp</a:t>
            </a:r>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177" y="3510215"/>
            <a:ext cx="1436087"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5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707" y="1655094"/>
            <a:ext cx="8381062" cy="4732475"/>
          </a:xfrm>
          <a:prstGeom prst="rect">
            <a:avLst/>
          </a:prstGeom>
        </p:spPr>
      </p:pic>
    </p:spTree>
    <p:extLst>
      <p:ext uri="{BB962C8B-B14F-4D97-AF65-F5344CB8AC3E}">
        <p14:creationId xmlns:p14="http://schemas.microsoft.com/office/powerpoint/2010/main" val="41785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55" y="1634820"/>
            <a:ext cx="10658423" cy="254558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55" y="4322323"/>
            <a:ext cx="10658423" cy="2535869"/>
          </a:xfrm>
          <a:prstGeom prst="rect">
            <a:avLst/>
          </a:prstGeom>
        </p:spPr>
      </p:pic>
    </p:spTree>
    <p:extLst>
      <p:ext uri="{BB962C8B-B14F-4D97-AF65-F5344CB8AC3E}">
        <p14:creationId xmlns:p14="http://schemas.microsoft.com/office/powerpoint/2010/main" val="11182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Works with all web project types</a:t>
            </a:r>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336" y="1570494"/>
            <a:ext cx="8331256" cy="5424031"/>
          </a:xfrm>
          <a:prstGeom prst="rect">
            <a:avLst/>
          </a:prstGeom>
        </p:spPr>
      </p:pic>
      <p:sp>
        <p:nvSpPr>
          <p:cNvPr id="6" name="TextBox 5"/>
          <p:cNvSpPr txBox="1"/>
          <p:nvPr/>
        </p:nvSpPr>
        <p:spPr>
          <a:xfrm>
            <a:off x="207037" y="2728687"/>
            <a:ext cx="3897300" cy="2783606"/>
          </a:xfrm>
          <a:prstGeom prst="rect">
            <a:avLst/>
          </a:prstGeom>
          <a:noFill/>
        </p:spPr>
        <p:txBody>
          <a:bodyPr wrap="square" rtlCol="0">
            <a:spAutoFit/>
          </a:bodyPr>
          <a:lstStyle/>
          <a:p>
            <a:pPr marL="291436" indent="-291436">
              <a:buFont typeface="Arial" panose="020B0604020202020204" pitchFamily="34" charset="0"/>
              <a:buChar char="•"/>
            </a:pPr>
            <a:r>
              <a:rPr lang="en-US" sz="2448">
                <a:solidFill>
                  <a:schemeClr val="bg1"/>
                </a:solidFill>
              </a:rPr>
              <a:t>ASP.NET Core 1.0</a:t>
            </a:r>
            <a:endParaRPr lang="en-US" sz="2448" dirty="0">
              <a:solidFill>
                <a:schemeClr val="bg1"/>
              </a:solidFill>
            </a:endParaRPr>
          </a:p>
          <a:p>
            <a:pPr marL="291436" indent="-291436">
              <a:buFont typeface="Arial" panose="020B0604020202020204" pitchFamily="34" charset="0"/>
              <a:buChar char="•"/>
            </a:pPr>
            <a:r>
              <a:rPr lang="en-US" sz="2448" dirty="0">
                <a:solidFill>
                  <a:schemeClr val="bg1"/>
                </a:solidFill>
              </a:rPr>
              <a:t>ASP.NET 4.x Web Forms</a:t>
            </a:r>
          </a:p>
          <a:p>
            <a:pPr marL="291436" indent="-291436">
              <a:buFont typeface="Arial" panose="020B0604020202020204" pitchFamily="34" charset="0"/>
              <a:buChar char="•"/>
            </a:pPr>
            <a:r>
              <a:rPr lang="en-US" sz="2448" dirty="0">
                <a:solidFill>
                  <a:schemeClr val="bg1"/>
                </a:solidFill>
              </a:rPr>
              <a:t>ASP.NET MVC 5</a:t>
            </a:r>
          </a:p>
          <a:p>
            <a:pPr marL="291436" indent="-291436">
              <a:buFont typeface="Arial" panose="020B0604020202020204" pitchFamily="34" charset="0"/>
              <a:buChar char="•"/>
            </a:pPr>
            <a:r>
              <a:rPr lang="en-US" sz="2448" dirty="0">
                <a:solidFill>
                  <a:schemeClr val="bg1"/>
                </a:solidFill>
              </a:rPr>
              <a:t>HTML / Web Sites</a:t>
            </a:r>
          </a:p>
          <a:p>
            <a:pPr marL="291436" indent="-291436">
              <a:buFont typeface="Arial" panose="020B0604020202020204" pitchFamily="34" charset="0"/>
              <a:buChar char="•"/>
            </a:pPr>
            <a:r>
              <a:rPr lang="en-US" sz="2448" dirty="0">
                <a:solidFill>
                  <a:schemeClr val="bg1"/>
                </a:solidFill>
              </a:rPr>
              <a:t>Node.js</a:t>
            </a:r>
          </a:p>
          <a:p>
            <a:pPr marL="291436" indent="-291436">
              <a:buFont typeface="Arial" panose="020B0604020202020204" pitchFamily="34" charset="0"/>
              <a:buChar char="•"/>
            </a:pPr>
            <a:r>
              <a:rPr lang="en-US" sz="2448" dirty="0">
                <a:solidFill>
                  <a:schemeClr val="bg1"/>
                </a:solidFill>
              </a:rPr>
              <a:t>PHP</a:t>
            </a:r>
          </a:p>
          <a:p>
            <a:pPr marL="291436" indent="-291436">
              <a:buFont typeface="Arial" panose="020B0604020202020204" pitchFamily="34" charset="0"/>
              <a:buChar char="•"/>
            </a:pPr>
            <a:r>
              <a:rPr lang="en-US" sz="2448" dirty="0">
                <a:solidFill>
                  <a:schemeClr val="bg1"/>
                </a:solidFill>
              </a:rPr>
              <a:t>etc.</a:t>
            </a:r>
          </a:p>
        </p:txBody>
      </p:sp>
    </p:spTree>
    <p:extLst>
      <p:ext uri="{BB962C8B-B14F-4D97-AF65-F5344CB8AC3E}">
        <p14:creationId xmlns:p14="http://schemas.microsoft.com/office/powerpoint/2010/main" val="262105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Web Pack</a:t>
            </a:r>
          </a:p>
        </p:txBody>
      </p:sp>
      <p:pic>
        <p:nvPicPr>
          <p:cNvPr id="3" name="Picture 2"/>
          <p:cNvPicPr>
            <a:picLocks noChangeAspect="1"/>
          </p:cNvPicPr>
          <p:nvPr/>
        </p:nvPicPr>
        <p:blipFill>
          <a:blip r:embed="rId2"/>
          <a:stretch>
            <a:fillRect/>
          </a:stretch>
        </p:blipFill>
        <p:spPr>
          <a:xfrm>
            <a:off x="1006213" y="1394164"/>
            <a:ext cx="10515485" cy="5257743"/>
          </a:xfrm>
          <a:prstGeom prst="rect">
            <a:avLst/>
          </a:prstGeom>
        </p:spPr>
      </p:pic>
    </p:spTree>
    <p:extLst>
      <p:ext uri="{BB962C8B-B14F-4D97-AF65-F5344CB8AC3E}">
        <p14:creationId xmlns:p14="http://schemas.microsoft.com/office/powerpoint/2010/main" val="25145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standard page requests</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548442" y="4966634"/>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60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686208"/>
            <a:ext cx="4849757"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sp>
        <p:nvSpPr>
          <p:cNvPr id="3" name="Rectangle 2"/>
          <p:cNvSpPr/>
          <p:nvPr/>
        </p:nvSpPr>
        <p:spPr bwMode="auto">
          <a:xfrm>
            <a:off x="282143" y="995936"/>
            <a:ext cx="440766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The package manager for the Web</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50k existing users</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&gt;25k packages</a:t>
            </a:r>
          </a:p>
        </p:txBody>
      </p:sp>
      <p:sp>
        <p:nvSpPr>
          <p:cNvPr id="2" name="Title 1"/>
          <p:cNvSpPr>
            <a:spLocks noGrp="1"/>
          </p:cNvSpPr>
          <p:nvPr>
            <p:ph type="title" idx="4294967295"/>
          </p:nvPr>
        </p:nvSpPr>
        <p:spPr>
          <a:xfrm>
            <a:off x="282143" y="539855"/>
            <a:ext cx="11299720" cy="1351952"/>
          </a:xfrm>
        </p:spPr>
        <p:txBody>
          <a:bodyPr/>
          <a:lstStyle/>
          <a:p>
            <a:r>
              <a:rPr lang="en-US" dirty="0"/>
              <a:t>Bower</a:t>
            </a:r>
          </a:p>
        </p:txBody>
      </p:sp>
      <p:pic>
        <p:nvPicPr>
          <p:cNvPr id="8" name="Picture 7"/>
          <p:cNvPicPr>
            <a:picLocks noChangeAspect="1"/>
          </p:cNvPicPr>
          <p:nvPr/>
        </p:nvPicPr>
        <p:blipFill>
          <a:blip r:embed="rId3"/>
          <a:stretch>
            <a:fillRect/>
          </a:stretch>
        </p:blipFill>
        <p:spPr>
          <a:xfrm>
            <a:off x="5005766" y="298156"/>
            <a:ext cx="7196676" cy="4108447"/>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9917" y="4331924"/>
            <a:ext cx="2942525" cy="25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93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Slide Number Placeholder 1"/>
          <p:cNvSpPr>
            <a:spLocks noGrp="1"/>
          </p:cNvSpPr>
          <p:nvPr>
            <p:ph type="sldNum" sz="quarter" idx="4294967295"/>
          </p:nvPr>
        </p:nvSpPr>
        <p:spPr>
          <a:xfrm>
            <a:off x="9637713" y="6380163"/>
            <a:ext cx="2798762" cy="373062"/>
          </a:xfrm>
          <a:prstGeom prst="rect">
            <a:avLst/>
          </a:prstGeom>
        </p:spPr>
        <p:txBody>
          <a:bodyPr/>
          <a:lstStyle/>
          <a:p>
            <a:fld id="{0A164282-434E-41D4-9582-783D542A7B68}" type="slidenum">
              <a:rPr lang="en-US" smtClean="0"/>
              <a:t>21</a:t>
            </a:fld>
            <a:endParaRPr lang="en-US"/>
          </a:p>
        </p:txBody>
      </p:sp>
      <p:pic>
        <p:nvPicPr>
          <p:cNvPr id="3" name="Picture 2" descr="Screen Clipping"/>
          <p:cNvPicPr>
            <a:picLocks noChangeAspect="1"/>
          </p:cNvPicPr>
          <p:nvPr/>
        </p:nvPicPr>
        <p:blipFill>
          <a:blip r:embed="rId2"/>
          <a:stretch>
            <a:fillRect/>
          </a:stretch>
        </p:blipFill>
        <p:spPr>
          <a:xfrm>
            <a:off x="701307" y="22580"/>
            <a:ext cx="10911831" cy="6309291"/>
          </a:xfrm>
          <a:prstGeom prst="rect">
            <a:avLst/>
          </a:prstGeom>
        </p:spPr>
      </p:pic>
    </p:spTree>
    <p:extLst>
      <p:ext uri="{BB962C8B-B14F-4D97-AF65-F5344CB8AC3E}">
        <p14:creationId xmlns:p14="http://schemas.microsoft.com/office/powerpoint/2010/main" val="39095791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ASP.NET Core Template Pack</a:t>
            </a:r>
          </a:p>
        </p:txBody>
      </p:sp>
      <p:pic>
        <p:nvPicPr>
          <p:cNvPr id="4" name="Picture 3" descr="Screen Clipping"/>
          <p:cNvPicPr>
            <a:picLocks noChangeAspect="1"/>
          </p:cNvPicPr>
          <p:nvPr/>
        </p:nvPicPr>
        <p:blipFill>
          <a:blip r:embed="rId2"/>
          <a:stretch>
            <a:fillRect/>
          </a:stretch>
        </p:blipFill>
        <p:spPr>
          <a:xfrm>
            <a:off x="2286360" y="4320213"/>
            <a:ext cx="6891388" cy="2457468"/>
          </a:xfrm>
          <a:prstGeom prst="rect">
            <a:avLst/>
          </a:prstGeom>
        </p:spPr>
      </p:pic>
      <p:sp>
        <p:nvSpPr>
          <p:cNvPr id="5" name="TextBox 4"/>
          <p:cNvSpPr txBox="1"/>
          <p:nvPr/>
        </p:nvSpPr>
        <p:spPr>
          <a:xfrm>
            <a:off x="731897" y="1577043"/>
            <a:ext cx="6949364" cy="2511457"/>
          </a:xfrm>
          <a:prstGeom prst="rect">
            <a:avLst/>
          </a:prstGeom>
          <a:noFill/>
        </p:spPr>
        <p:txBody>
          <a:bodyPr wrap="square" lIns="182880" tIns="146304" rIns="182880" bIns="146304" rtlCol="0">
            <a:spAutoFit/>
          </a:bodyPr>
          <a:lstStyle/>
          <a:p>
            <a:r>
              <a:rPr lang="en-US" sz="2400" b="1" u="sng" dirty="0"/>
              <a:t>Templates</a:t>
            </a:r>
          </a:p>
          <a:p>
            <a:pPr marL="285750" indent="-285750">
              <a:buFont typeface="Arial" panose="020B0604020202020204" pitchFamily="34" charset="0"/>
              <a:buChar char="•"/>
            </a:pPr>
            <a:r>
              <a:rPr lang="en-US" sz="2400" dirty="0"/>
              <a:t>ASP.NET Core MVC Starter Application</a:t>
            </a:r>
          </a:p>
          <a:p>
            <a:pPr marL="285750" indent="-285750">
              <a:buFont typeface="Arial" panose="020B0604020202020204" pitchFamily="34" charset="0"/>
              <a:buChar char="•"/>
            </a:pPr>
            <a:r>
              <a:rPr lang="en-US" sz="2400" dirty="0"/>
              <a:t>ASP.NET Core + Angular 2</a:t>
            </a:r>
          </a:p>
          <a:p>
            <a:pPr marL="285750" indent="-285750">
              <a:buFont typeface="Arial" panose="020B0604020202020204" pitchFamily="34" charset="0"/>
              <a:buChar char="•"/>
            </a:pPr>
            <a:r>
              <a:rPr lang="en-US" sz="2400" dirty="0"/>
              <a:t>Vue.js with </a:t>
            </a:r>
            <a:r>
              <a:rPr lang="en-US" sz="2400" dirty="0" err="1"/>
              <a:t>Webpack</a:t>
            </a:r>
            <a:endParaRPr lang="en-US" sz="2400" dirty="0"/>
          </a:p>
          <a:p>
            <a:pPr marL="285750" indent="-285750">
              <a:buFont typeface="Arial" panose="020B0604020202020204" pitchFamily="34" charset="0"/>
              <a:buChar char="•"/>
            </a:pPr>
            <a:r>
              <a:rPr lang="en-US" sz="2400" dirty="0"/>
              <a:t>Static Website</a:t>
            </a:r>
          </a:p>
          <a:p>
            <a:pPr marL="285750" indent="-285750">
              <a:buFont typeface="Arial" panose="020B0604020202020204" pitchFamily="34" charset="0"/>
              <a:buChar char="•"/>
            </a:pPr>
            <a:r>
              <a:rPr lang="en-US" sz="2400" dirty="0"/>
              <a:t>and more to come...</a:t>
            </a:r>
          </a:p>
        </p:txBody>
      </p:sp>
    </p:spTree>
    <p:extLst>
      <p:ext uri="{BB962C8B-B14F-4D97-AF65-F5344CB8AC3E}">
        <p14:creationId xmlns:p14="http://schemas.microsoft.com/office/powerpoint/2010/main" val="29412758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Yeoman</a:t>
            </a:r>
          </a:p>
        </p:txBody>
      </p:sp>
      <p:pic>
        <p:nvPicPr>
          <p:cNvPr id="2" name="Picture 1"/>
          <p:cNvPicPr>
            <a:picLocks noChangeAspect="1"/>
          </p:cNvPicPr>
          <p:nvPr/>
        </p:nvPicPr>
        <p:blipFill>
          <a:blip r:embed="rId2"/>
          <a:stretch>
            <a:fillRect/>
          </a:stretch>
        </p:blipFill>
        <p:spPr>
          <a:xfrm>
            <a:off x="3292189" y="1851360"/>
            <a:ext cx="8572500" cy="4800600"/>
          </a:xfrm>
          <a:prstGeom prst="rect">
            <a:avLst/>
          </a:prstGeom>
        </p:spPr>
      </p:pic>
    </p:spTree>
    <p:extLst>
      <p:ext uri="{BB962C8B-B14F-4D97-AF65-F5344CB8AC3E}">
        <p14:creationId xmlns:p14="http://schemas.microsoft.com/office/powerpoint/2010/main" val="6591069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Yeoman Generators</a:t>
            </a:r>
          </a:p>
        </p:txBody>
      </p:sp>
      <p:pic>
        <p:nvPicPr>
          <p:cNvPr id="4" name="Picture 3" descr="Screen Clipping"/>
          <p:cNvPicPr>
            <a:picLocks noChangeAspect="1"/>
          </p:cNvPicPr>
          <p:nvPr/>
        </p:nvPicPr>
        <p:blipFill>
          <a:blip r:embed="rId2"/>
          <a:stretch>
            <a:fillRect/>
          </a:stretch>
        </p:blipFill>
        <p:spPr>
          <a:xfrm>
            <a:off x="7597344" y="-1166127"/>
            <a:ext cx="4846653" cy="13209178"/>
          </a:xfrm>
          <a:prstGeom prst="rect">
            <a:avLst/>
          </a:prstGeom>
        </p:spPr>
      </p:pic>
      <p:sp>
        <p:nvSpPr>
          <p:cNvPr id="5" name="Rectangle 4"/>
          <p:cNvSpPr/>
          <p:nvPr/>
        </p:nvSpPr>
        <p:spPr>
          <a:xfrm>
            <a:off x="16289" y="6240432"/>
            <a:ext cx="8364021" cy="646331"/>
          </a:xfrm>
          <a:prstGeom prst="rect">
            <a:avLst/>
          </a:prstGeom>
        </p:spPr>
        <p:txBody>
          <a:bodyPr wrap="none">
            <a:spAutoFit/>
          </a:bodyPr>
          <a:lstStyle/>
          <a:p>
            <a:r>
              <a:rPr lang="en-US" dirty="0">
                <a:hlinkClick r:id="rId3"/>
              </a:rPr>
              <a:t>https://github.com/OmniSharp/generator-aspnet</a:t>
            </a:r>
            <a:endParaRPr lang="en-US" dirty="0"/>
          </a:p>
          <a:p>
            <a:r>
              <a:rPr lang="en-US" dirty="0">
                <a:hlinkClick r:id="rId4"/>
              </a:rPr>
              <a:t>https://github.com/OmniSharp/generator-aspnet/wiki/how-to-try-local-changes</a:t>
            </a:r>
            <a:r>
              <a:rPr lang="en-US" dirty="0"/>
              <a:t> </a:t>
            </a:r>
          </a:p>
        </p:txBody>
      </p:sp>
    </p:spTree>
    <p:extLst>
      <p:ext uri="{BB962C8B-B14F-4D97-AF65-F5344CB8AC3E}">
        <p14:creationId xmlns:p14="http://schemas.microsoft.com/office/powerpoint/2010/main" val="12559310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JavaScriptServices</a:t>
            </a:r>
            <a:endParaRPr lang="en-US" dirty="0"/>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Useful infrastructure for SPA’s on ASP.NET Core</a:t>
            </a:r>
          </a:p>
          <a:p>
            <a:r>
              <a:rPr lang="en-US" sz="3672" dirty="0"/>
              <a:t>Hosts </a:t>
            </a:r>
            <a:r>
              <a:rPr lang="en-US" sz="3672" dirty="0" err="1"/>
              <a:t>Webpack</a:t>
            </a:r>
            <a:r>
              <a:rPr lang="en-US" sz="3672" dirty="0"/>
              <a:t> to compile and serve client-side code</a:t>
            </a:r>
          </a:p>
          <a:p>
            <a:r>
              <a:rPr lang="en-US" sz="3672" dirty="0"/>
              <a:t>Advanced features like Hot Module Reloading and client / server side routing integration</a:t>
            </a:r>
          </a:p>
          <a:p>
            <a:r>
              <a:rPr lang="en-US" sz="3672" dirty="0"/>
              <a:t>Can invoke arbitrary NPM packages from .NET code</a:t>
            </a:r>
          </a:p>
          <a:p>
            <a:endParaRPr lang="en-US" sz="3672" dirty="0"/>
          </a:p>
          <a:p>
            <a:pPr marL="0" indent="0">
              <a:buNone/>
            </a:pPr>
            <a:r>
              <a:rPr lang="en-US" sz="3672" u="sng" dirty="0"/>
              <a:t>https://github.com/aspnet/JavaScriptServices </a:t>
            </a:r>
          </a:p>
        </p:txBody>
      </p:sp>
    </p:spTree>
    <p:extLst>
      <p:ext uri="{BB962C8B-B14F-4D97-AF65-F5344CB8AC3E}">
        <p14:creationId xmlns:p14="http://schemas.microsoft.com/office/powerpoint/2010/main" val="17795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Single Page Application</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Response: Tiny bit of data</a:t>
            </a:r>
          </a:p>
        </p:txBody>
      </p:sp>
      <p:sp>
        <p:nvSpPr>
          <p:cNvPr id="11" name="Cloud 10"/>
          <p:cNvSpPr/>
          <p:nvPr/>
        </p:nvSpPr>
        <p:spPr bwMode="auto">
          <a:xfrm>
            <a:off x="7591025" y="5196651"/>
            <a:ext cx="2078333" cy="810942"/>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kern="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2084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building SPAs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User Experience</a:t>
            </a:r>
          </a:p>
          <a:p>
            <a:pPr marL="571500" indent="-571500">
              <a:buFont typeface="Arial" panose="020B0604020202020204" pitchFamily="34" charset="0"/>
              <a:buChar char="•"/>
            </a:pPr>
            <a:r>
              <a:rPr lang="en-US" strike="sngStrike" dirty="0"/>
              <a:t>Resume Building</a:t>
            </a:r>
          </a:p>
          <a:p>
            <a:pPr marL="571500" indent="-571500">
              <a:buFont typeface="Arial" panose="020B0604020202020204" pitchFamily="34" charset="0"/>
              <a:buChar char="•"/>
            </a:pPr>
            <a:r>
              <a:rPr lang="en-US" strike="sngStrike" dirty="0"/>
              <a:t>Keeping Up With Other Web Devs</a:t>
            </a:r>
          </a:p>
          <a:p>
            <a:pPr marL="571500" indent="-571500">
              <a:buFont typeface="Arial" panose="020B0604020202020204" pitchFamily="34" charset="0"/>
              <a:buChar char="•"/>
            </a:pPr>
            <a:r>
              <a:rPr lang="en-US" strike="sngStrike" dirty="0"/>
              <a:t>They’re Way Easier!</a:t>
            </a:r>
          </a:p>
        </p:txBody>
      </p:sp>
    </p:spTree>
    <p:extLst>
      <p:ext uri="{BB962C8B-B14F-4D97-AF65-F5344CB8AC3E}">
        <p14:creationId xmlns:p14="http://schemas.microsoft.com/office/powerpoint/2010/main" val="1848356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 Challenges</a:t>
            </a:r>
          </a:p>
        </p:txBody>
      </p:sp>
      <p:sp>
        <p:nvSpPr>
          <p:cNvPr id="3" name="Text Placeholder 2"/>
          <p:cNvSpPr>
            <a:spLocks noGrp="1"/>
          </p:cNvSpPr>
          <p:nvPr>
            <p:ph type="body" sz="quarter" idx="10"/>
          </p:nvPr>
        </p:nvSpPr>
        <p:spPr>
          <a:xfrm>
            <a:off x="274638" y="1212850"/>
            <a:ext cx="11887200" cy="4124206"/>
          </a:xfrm>
        </p:spPr>
        <p:txBody>
          <a:bodyPr/>
          <a:lstStyle/>
          <a:p>
            <a:pPr marL="571500" indent="-571500">
              <a:buFont typeface="Arial" panose="020B0604020202020204" pitchFamily="34" charset="0"/>
              <a:buChar char="•"/>
            </a:pPr>
            <a:r>
              <a:rPr lang="en-US" dirty="0"/>
              <a:t>Concept Count Explosion</a:t>
            </a:r>
          </a:p>
          <a:p>
            <a:pPr marL="571500" indent="-571500">
              <a:buFont typeface="Arial" panose="020B0604020202020204" pitchFamily="34" charset="0"/>
              <a:buChar char="•"/>
            </a:pPr>
            <a:r>
              <a:rPr lang="en-US" dirty="0"/>
              <a:t>New Framework Every Day</a:t>
            </a:r>
          </a:p>
          <a:p>
            <a:pPr marL="571500" indent="-571500">
              <a:buFont typeface="Arial" panose="020B0604020202020204" pitchFamily="34" charset="0"/>
              <a:buChar char="•"/>
            </a:pPr>
            <a:r>
              <a:rPr lang="en-US" dirty="0"/>
              <a:t>Working with multiple languages</a:t>
            </a:r>
          </a:p>
          <a:p>
            <a:pPr marL="571500" indent="-571500">
              <a:buFont typeface="Arial" panose="020B0604020202020204" pitchFamily="34" charset="0"/>
              <a:buChar char="•"/>
            </a:pPr>
            <a:r>
              <a:rPr lang="en-US" dirty="0"/>
              <a:t>Managing state</a:t>
            </a:r>
          </a:p>
          <a:p>
            <a:pPr marL="571500" indent="-571500">
              <a:buFont typeface="Arial" panose="020B0604020202020204" pitchFamily="34" charset="0"/>
              <a:buChar char="•"/>
            </a:pPr>
            <a:r>
              <a:rPr lang="en-US" dirty="0"/>
              <a:t>Managing resources</a:t>
            </a:r>
          </a:p>
          <a:p>
            <a:pPr marL="571500" indent="-571500">
              <a:buFont typeface="Arial" panose="020B0604020202020204" pitchFamily="34" charset="0"/>
              <a:buChar char="•"/>
            </a:pPr>
            <a:r>
              <a:rPr lang="en-US" dirty="0"/>
              <a:t>Managing resource pipeline</a:t>
            </a:r>
          </a:p>
        </p:txBody>
      </p:sp>
      <p:pic>
        <p:nvPicPr>
          <p:cNvPr id="4" name="Picture 3"/>
          <p:cNvPicPr>
            <a:picLocks noChangeAspect="1"/>
          </p:cNvPicPr>
          <p:nvPr/>
        </p:nvPicPr>
        <p:blipFill>
          <a:blip r:embed="rId2"/>
          <a:stretch>
            <a:fillRect/>
          </a:stretch>
        </p:blipFill>
        <p:spPr>
          <a:xfrm>
            <a:off x="8232238" y="662653"/>
            <a:ext cx="4191000" cy="2095500"/>
          </a:xfrm>
          <a:prstGeom prst="rect">
            <a:avLst/>
          </a:prstGeom>
        </p:spPr>
      </p:pic>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Single Page Applications</a:t>
            </a:r>
          </a:p>
        </p:txBody>
      </p:sp>
      <p:sp>
        <p:nvSpPr>
          <p:cNvPr id="2" name="Text Placeholder 1"/>
          <p:cNvSpPr>
            <a:spLocks noGrp="1"/>
          </p:cNvSpPr>
          <p:nvPr>
            <p:ph type="subTitle" idx="1"/>
          </p:nvPr>
        </p:nvSpPr>
        <p:spPr/>
        <p:txBody>
          <a:bodyPr/>
          <a:lstStyle/>
          <a:p>
            <a:r>
              <a:rPr lang="en-US" dirty="0"/>
              <a:t>Frameworks</a:t>
            </a:r>
          </a:p>
        </p:txBody>
      </p:sp>
    </p:spTree>
    <p:extLst>
      <p:ext uri="{BB962C8B-B14F-4D97-AF65-F5344CB8AC3E}">
        <p14:creationId xmlns:p14="http://schemas.microsoft.com/office/powerpoint/2010/main" val="7908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292717" y="-120893"/>
            <a:ext cx="8289808" cy="7391744"/>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8140190" y="1573735"/>
            <a:ext cx="4778976"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Custom Tag Attributes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Powerful Directives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Style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Strict Separation</a:t>
            </a:r>
          </a:p>
        </p:txBody>
      </p:sp>
      <p:sp>
        <p:nvSpPr>
          <p:cNvPr id="2" name="Title 1"/>
          <p:cNvSpPr>
            <a:spLocks noGrp="1"/>
          </p:cNvSpPr>
          <p:nvPr>
            <p:ph type="title" idx="4294967295"/>
          </p:nvPr>
        </p:nvSpPr>
        <p:spPr>
          <a:xfrm>
            <a:off x="8140190" y="1117654"/>
            <a:ext cx="4157241" cy="1351952"/>
          </a:xfrm>
        </p:spPr>
        <p:txBody>
          <a:bodyPr/>
          <a:lstStyle/>
          <a:p>
            <a:r>
              <a:rPr lang="en-US" dirty="0" err="1"/>
              <a:t>AngularJS</a:t>
            </a:r>
            <a:endParaRPr lang="en-US" dirty="0"/>
          </a:p>
        </p:txBody>
      </p:sp>
      <p:sp>
        <p:nvSpPr>
          <p:cNvPr id="8" name="Rectangle 3"/>
          <p:cNvSpPr>
            <a:spLocks noChangeArrowheads="1"/>
          </p:cNvSpPr>
          <p:nvPr/>
        </p:nvSpPr>
        <p:spPr bwMode="auto">
          <a:xfrm>
            <a:off x="881" y="290776"/>
            <a:ext cx="7996211" cy="6309462"/>
          </a:xfrm>
          <a:prstGeom prst="rect">
            <a:avLst/>
          </a:prstGeom>
          <a:solidFill>
            <a:schemeClr val="tx2">
              <a:lumMod val="20000"/>
              <a:lumOff val="80000"/>
            </a:schemeClr>
          </a:solid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a:t>
            </a:r>
            <a:r>
              <a:rPr lang="en-US" sz="1836" kern="0" dirty="0" err="1">
                <a:solidFill>
                  <a:srgbClr val="800000"/>
                </a:solidFill>
                <a:latin typeface="Consolas" panose="020B0609020204030204" pitchFamily="49" charset="0"/>
                <a:cs typeface="Consolas" panose="020B0609020204030204" pitchFamily="49" charset="0"/>
              </a:rPr>
              <a:t>doctype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-app</a:t>
            </a:r>
            <a:r>
              <a:rPr lang="en-US" sz="1836" kern="0" dirty="0">
                <a:solidFill>
                  <a:srgbClr val="0000FF"/>
                </a:solidFill>
                <a:latin typeface="Consolas" panose="020B0609020204030204" pitchFamily="49" charset="0"/>
                <a:cs typeface="Consolas" panose="020B0609020204030204" pitchFamily="49" charset="0"/>
              </a:rPr>
              <a:t>="app"&gt;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="Localization"&gt;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Date: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'2013-04-01'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date:'</a:t>
            </a:r>
            <a:r>
              <a:rPr lang="en-US" sz="1836" kern="0" dirty="0" err="1">
                <a:solidFill>
                  <a:srgbClr val="800080"/>
                </a:solidFill>
                <a:latin typeface="Consolas" panose="020B0609020204030204" pitchFamily="49" charset="0"/>
                <a:cs typeface="Consolas" panose="020B0609020204030204" pitchFamily="49" charset="0"/>
              </a:rPr>
              <a:t>fullDate</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Currency: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123456</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currency</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Number: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98765.4321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number</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="Pluralization"&gt;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-controller</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BeerCounter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-repeat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 in beers"&gt;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count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when</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beerForms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r>
              <a:rPr lang="en-US" sz="1836" kern="0" dirty="0">
                <a:solidFill>
                  <a:srgbClr val="000000"/>
                </a:solidFill>
                <a:latin typeface="Consolas" panose="020B0609020204030204" pitchFamily="49" charset="0"/>
                <a:cs typeface="Consolas" panose="020B0609020204030204" pitchFamily="49" charset="0"/>
              </a:rPr>
              <a:t> </a:t>
            </a:r>
            <a:endParaRPr lang="en-US" sz="1836" kern="0" dirty="0">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07841" y="4223971"/>
            <a:ext cx="2832348" cy="2832348"/>
          </a:xfrm>
          <a:prstGeom prst="rect">
            <a:avLst/>
          </a:prstGeom>
        </p:spPr>
      </p:pic>
    </p:spTree>
    <p:extLst>
      <p:ext uri="{BB962C8B-B14F-4D97-AF65-F5344CB8AC3E}">
        <p14:creationId xmlns:p14="http://schemas.microsoft.com/office/powerpoint/2010/main" val="424431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Not MVC – Just V (UI)</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Virtual DOM</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One-way data flow</a:t>
            </a:r>
          </a:p>
        </p:txBody>
      </p:sp>
      <p:sp>
        <p:nvSpPr>
          <p:cNvPr id="2" name="Title 1"/>
          <p:cNvSpPr>
            <a:spLocks noGrp="1"/>
          </p:cNvSpPr>
          <p:nvPr>
            <p:ph type="title" idx="4294967295"/>
          </p:nvPr>
        </p:nvSpPr>
        <p:spPr>
          <a:xfrm>
            <a:off x="8140190" y="1117654"/>
            <a:ext cx="4157241" cy="1351952"/>
          </a:xfrm>
        </p:spPr>
        <p:txBody>
          <a:bodyPr/>
          <a:lstStyle/>
          <a:p>
            <a:r>
              <a:rPr lang="en-US" dirty="0"/>
              <a:t>React</a:t>
            </a:r>
          </a:p>
        </p:txBody>
      </p:sp>
      <p:sp>
        <p:nvSpPr>
          <p:cNvPr id="8" name="Rectangle 3"/>
          <p:cNvSpPr>
            <a:spLocks noChangeArrowheads="1"/>
          </p:cNvSpPr>
          <p:nvPr/>
        </p:nvSpPr>
        <p:spPr bwMode="auto">
          <a:xfrm>
            <a:off x="132569" y="1992535"/>
            <a:ext cx="7732836" cy="2291695"/>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b="1" kern="0" dirty="0" err="1">
                <a:solidFill>
                  <a:srgbClr val="800000"/>
                </a:solidFill>
                <a:latin typeface="Arial" panose="020B0604020202020204" pitchFamily="34" charset="0"/>
              </a:rPr>
              <a:t>var</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HelloMessage</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React.createClass</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chemeClr val="tx2">
                    <a:lumMod val="75000"/>
                  </a:schemeClr>
                </a:solidFill>
                <a:latin typeface="Arial" panose="020B0604020202020204" pitchFamily="34" charset="0"/>
              </a:rPr>
              <a:t>render</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function</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return</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chemeClr val="tx2">
                    <a:lumMod val="75000"/>
                  </a:schemeClr>
                </a:solidFill>
                <a:latin typeface="Arial" panose="020B0604020202020204" pitchFamily="34" charset="0"/>
              </a:rPr>
              <a:t>Hello</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b="1" kern="0" dirty="0">
                <a:solidFill>
                  <a:srgbClr val="800000"/>
                </a:solidFill>
                <a:latin typeface="Arial" panose="020B0604020202020204" pitchFamily="34" charset="0"/>
              </a:rPr>
              <a:t>this</a:t>
            </a:r>
            <a:r>
              <a:rPr lang="en-US" sz="2040" kern="0" dirty="0">
                <a:solidFill>
                  <a:srgbClr val="808030"/>
                </a:solidFill>
                <a:latin typeface="Arial" panose="020B0604020202020204" pitchFamily="34" charset="0"/>
              </a:rPr>
              <a:t>.</a:t>
            </a:r>
            <a:r>
              <a:rPr lang="en-US" sz="2040" kern="0" dirty="0">
                <a:solidFill>
                  <a:schemeClr val="tx2">
                    <a:lumMod val="75000"/>
                  </a:schemeClr>
                </a:solidFill>
                <a:latin typeface="Arial" panose="020B0604020202020204" pitchFamily="34" charset="0"/>
              </a:rPr>
              <a:t>props.name</a:t>
            </a: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br>
              <a:rPr lang="en-US" sz="2040" kern="0" dirty="0">
                <a:solidFill>
                  <a:sysClr val="windowText" lastClr="000000"/>
                </a:solidFill>
                <a:latin typeface="Arial" panose="020B0604020202020204" pitchFamily="34" charset="0"/>
              </a:rPr>
            </a:br>
            <a:r>
              <a:rPr lang="en-US" sz="2040" kern="0" dirty="0" err="1">
                <a:solidFill>
                  <a:schemeClr val="tx2">
                    <a:lumMod val="75000"/>
                  </a:schemeClr>
                </a:solidFill>
                <a:latin typeface="Arial" panose="020B0604020202020204" pitchFamily="34" charset="0"/>
              </a:rPr>
              <a:t>ReactDOM.render</a:t>
            </a:r>
            <a:r>
              <a:rPr lang="en-US" sz="2040" kern="0" dirty="0">
                <a:solidFill>
                  <a:srgbClr val="808030"/>
                </a:solidFill>
                <a:latin typeface="Arial" panose="020B0604020202020204" pitchFamily="34" charset="0"/>
              </a:rPr>
              <a:t>(&lt;</a:t>
            </a:r>
            <a:r>
              <a:rPr lang="en-US" sz="2040" kern="0" dirty="0" err="1">
                <a:solidFill>
                  <a:schemeClr val="tx2">
                    <a:lumMod val="75000"/>
                  </a:schemeClr>
                </a:solidFill>
                <a:latin typeface="Arial" panose="020B0604020202020204" pitchFamily="34" charset="0"/>
              </a:rPr>
              <a:t>HelloMessage</a:t>
            </a:r>
            <a:r>
              <a:rPr lang="en-US" sz="2040" kern="0" dirty="0">
                <a:solidFill>
                  <a:schemeClr val="tx2">
                    <a:lumMod val="75000"/>
                  </a:schemeClr>
                </a:solidFill>
                <a:latin typeface="Arial" panose="020B0604020202020204" pitchFamily="34" charset="0"/>
              </a:rPr>
              <a:t> name</a:t>
            </a:r>
            <a:r>
              <a:rPr lang="en-US" sz="2040" kern="0" dirty="0">
                <a:solidFill>
                  <a:srgbClr val="808030"/>
                </a:solidFill>
                <a:latin typeface="Arial" panose="020B0604020202020204" pitchFamily="34" charset="0"/>
              </a:rPr>
              <a:t>=</a:t>
            </a:r>
            <a:r>
              <a:rPr lang="en-US" sz="2040" kern="0" dirty="0">
                <a:solidFill>
                  <a:srgbClr val="800000"/>
                </a:solidFill>
                <a:latin typeface="Arial" panose="020B0604020202020204" pitchFamily="34" charset="0"/>
              </a:rPr>
              <a:t>"</a:t>
            </a:r>
            <a:r>
              <a:rPr lang="en-US" sz="2040" kern="0" dirty="0">
                <a:solidFill>
                  <a:srgbClr val="0000E6"/>
                </a:solidFill>
                <a:latin typeface="Arial" panose="020B0604020202020204" pitchFamily="34" charset="0"/>
              </a:rPr>
              <a:t>John</a:t>
            </a:r>
            <a:r>
              <a:rPr lang="en-US" sz="2040" kern="0" dirty="0">
                <a:solidFill>
                  <a:srgbClr val="80000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/&gt;,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mountNode</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endParaRPr lang="en-US" sz="2040" kern="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06" y="5313204"/>
            <a:ext cx="5828771" cy="1622341"/>
          </a:xfrm>
          <a:prstGeom prst="rect">
            <a:avLst/>
          </a:prstGeom>
        </p:spPr>
      </p:pic>
    </p:spTree>
    <p:extLst>
      <p:ext uri="{BB962C8B-B14F-4D97-AF65-F5344CB8AC3E}">
        <p14:creationId xmlns:p14="http://schemas.microsoft.com/office/powerpoint/2010/main" val="276562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Approachable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Versatile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Performant</a:t>
            </a:r>
          </a:p>
        </p:txBody>
      </p:sp>
      <p:sp>
        <p:nvSpPr>
          <p:cNvPr id="2" name="Title 1"/>
          <p:cNvSpPr>
            <a:spLocks noGrp="1"/>
          </p:cNvSpPr>
          <p:nvPr>
            <p:ph type="title" idx="4294967295"/>
          </p:nvPr>
        </p:nvSpPr>
        <p:spPr>
          <a:xfrm>
            <a:off x="8140190" y="1117654"/>
            <a:ext cx="4157241" cy="1351952"/>
          </a:xfrm>
        </p:spPr>
        <p:txBody>
          <a:bodyPr/>
          <a:lstStyle/>
          <a:p>
            <a:r>
              <a:rPr lang="en-US" dirty="0"/>
              <a:t>Vue.js</a:t>
            </a:r>
          </a:p>
        </p:txBody>
      </p:sp>
      <p:sp>
        <p:nvSpPr>
          <p:cNvPr id="8" name="Rectangle 3"/>
          <p:cNvSpPr>
            <a:spLocks noChangeArrowheads="1"/>
          </p:cNvSpPr>
          <p:nvPr/>
        </p:nvSpPr>
        <p:spPr bwMode="auto">
          <a:xfrm>
            <a:off x="121158" y="991161"/>
            <a:ext cx="7732836" cy="1349899"/>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 id="app-6"&gt;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&lt;p&gt;{{ message }}&lt;/p&gt;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&lt;input v-model="message"&gt;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&lt;/div&gt;</a:t>
            </a:r>
          </a:p>
        </p:txBody>
      </p:sp>
      <p:pic>
        <p:nvPicPr>
          <p:cNvPr id="10" name="Picture 9"/>
          <p:cNvPicPr>
            <a:picLocks noChangeAspect="1"/>
          </p:cNvPicPr>
          <p:nvPr/>
        </p:nvPicPr>
        <p:blipFill>
          <a:blip r:embed="rId2"/>
          <a:stretch>
            <a:fillRect/>
          </a:stretch>
        </p:blipFill>
        <p:spPr>
          <a:xfrm>
            <a:off x="5029530" y="4248261"/>
            <a:ext cx="2967562" cy="2967562"/>
          </a:xfrm>
          <a:prstGeom prst="rect">
            <a:avLst/>
          </a:prstGeom>
        </p:spPr>
      </p:pic>
      <p:sp>
        <p:nvSpPr>
          <p:cNvPr id="14" name="Rectangle 3"/>
          <p:cNvSpPr>
            <a:spLocks noChangeArrowheads="1"/>
          </p:cNvSpPr>
          <p:nvPr/>
        </p:nvSpPr>
        <p:spPr bwMode="auto">
          <a:xfrm>
            <a:off x="121158" y="3131506"/>
            <a:ext cx="7732836" cy="1977763"/>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kern="0" dirty="0" err="1">
                <a:solidFill>
                  <a:srgbClr val="35495E"/>
                </a:solidFill>
                <a:latin typeface="Arial" panose="020B0604020202020204" pitchFamily="34" charset="0"/>
              </a:rPr>
              <a:t>var</a:t>
            </a:r>
            <a:r>
              <a:rPr lang="en-US" sz="2040" kern="0" dirty="0">
                <a:solidFill>
                  <a:srgbClr val="35495E"/>
                </a:solidFill>
                <a:latin typeface="Arial" panose="020B0604020202020204" pitchFamily="34" charset="0"/>
              </a:rPr>
              <a:t> app6 = new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el: '#app-6',</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data: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message: 'Hello </a:t>
            </a:r>
            <a:r>
              <a:rPr lang="en-US" sz="2040" kern="0" dirty="0" err="1">
                <a:solidFill>
                  <a:srgbClr val="35495E"/>
                </a:solidFill>
                <a:latin typeface="Arial" panose="020B0604020202020204" pitchFamily="34" charset="0"/>
              </a:rPr>
              <a:t>Vue</a:t>
            </a:r>
            <a:r>
              <a:rPr lang="en-US" sz="2040" kern="0" dirty="0">
                <a:solidFill>
                  <a:srgbClr val="35495E"/>
                </a:solidFill>
                <a:latin typeface="Arial" panose="020B0604020202020204" pitchFamily="34" charset="0"/>
              </a:rPr>
              <a:t>!'</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  }</a:t>
            </a:r>
          </a:p>
          <a:p>
            <a:pPr defTabSz="932597" eaLnBrk="0" fontAlgn="base" hangingPunct="0">
              <a:spcBef>
                <a:spcPct val="0"/>
              </a:spcBef>
              <a:spcAft>
                <a:spcPct val="0"/>
              </a:spcAft>
            </a:pPr>
            <a:r>
              <a:rPr lang="en-US" sz="2040" kern="0" dirty="0">
                <a:solidFill>
                  <a:srgbClr val="35495E"/>
                </a:solidFill>
                <a:latin typeface="Arial" panose="020B0604020202020204" pitchFamily="34" charset="0"/>
              </a:rPr>
              <a:t>})</a:t>
            </a:r>
          </a:p>
        </p:txBody>
      </p:sp>
      <p:cxnSp>
        <p:nvCxnSpPr>
          <p:cNvPr id="17" name="Straight Connector 16"/>
          <p:cNvCxnSpPr/>
          <p:nvPr/>
        </p:nvCxnSpPr>
        <p:spPr>
          <a:xfrm>
            <a:off x="274702" y="2765750"/>
            <a:ext cx="713224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984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30830</TotalTime>
  <Words>522</Words>
  <Application>Microsoft Office PowerPoint</Application>
  <PresentationFormat>Custom</PresentationFormat>
  <Paragraphs>160</Paragraphs>
  <Slides>25</Slides>
  <Notes>3</Notes>
  <HiddenSlides>0</HiddenSlides>
  <MMClips>0</MMClips>
  <ScaleCrop>false</ScaleCrop>
  <HeadingPairs>
    <vt:vector size="6" baseType="variant">
      <vt:variant>
        <vt:lpstr>Fonts Used</vt:lpstr>
      </vt:variant>
      <vt:variant>
        <vt:i4>11</vt:i4>
      </vt:variant>
      <vt:variant>
        <vt:lpstr>Theme</vt:lpstr>
      </vt:variant>
      <vt:variant>
        <vt:i4>14</vt:i4>
      </vt:variant>
      <vt:variant>
        <vt:lpstr>Slide Titles</vt:lpstr>
      </vt:variant>
      <vt:variant>
        <vt:i4>25</vt:i4>
      </vt:variant>
    </vt:vector>
  </HeadingPairs>
  <TitlesOfParts>
    <vt:vector size="50"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Azure Dark</vt:lpstr>
      <vt:lpstr>Azure Medium</vt:lpstr>
      <vt:lpstr>Single Page Applications with ASP.NET Core</vt:lpstr>
      <vt:lpstr>PowerPoint Presentation</vt:lpstr>
      <vt:lpstr>PowerPoint Presentation</vt:lpstr>
      <vt:lpstr>Why are we building SPAs</vt:lpstr>
      <vt:lpstr>SPA Challenges</vt:lpstr>
      <vt:lpstr>Single Page Applications</vt:lpstr>
      <vt:lpstr>AngularJS</vt:lpstr>
      <vt:lpstr>React</vt:lpstr>
      <vt:lpstr>Vue.js</vt:lpstr>
      <vt:lpstr>Knockout.js</vt:lpstr>
      <vt:lpstr>Ember.js</vt:lpstr>
      <vt:lpstr>JavaScript Tools</vt:lpstr>
      <vt:lpstr>Grunt / Gulp Overview</vt:lpstr>
      <vt:lpstr>Grunt</vt:lpstr>
      <vt:lpstr>Gulp</vt:lpstr>
      <vt:lpstr>Visual Studio Support for Grunt / Gulp</vt:lpstr>
      <vt:lpstr>Visual Studio Support for Grunt / Gulp</vt:lpstr>
      <vt:lpstr>Works with all web project types</vt:lpstr>
      <vt:lpstr>Web Pack</vt:lpstr>
      <vt:lpstr>Bower</vt:lpstr>
      <vt:lpstr>PowerPoint Presentation</vt:lpstr>
      <vt:lpstr>ASP.NET Core Template Pack</vt:lpstr>
      <vt:lpstr>Yeoman</vt:lpstr>
      <vt:lpstr>Yeoman Generators</vt:lpstr>
      <vt:lpstr>JavaScriptServices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584</cp:revision>
  <cp:lastPrinted>2015-11-03T20:58:11Z</cp:lastPrinted>
  <dcterms:created xsi:type="dcterms:W3CDTF">2014-06-10T19:28:25Z</dcterms:created>
  <dcterms:modified xsi:type="dcterms:W3CDTF">2017-02-24T01:13:32Z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